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57" r:id="rId3"/>
    <p:sldId id="265" r:id="rId4"/>
    <p:sldId id="256" r:id="rId5"/>
    <p:sldId id="258" r:id="rId6"/>
    <p:sldId id="261" r:id="rId7"/>
    <p:sldId id="260" r:id="rId8"/>
    <p:sldId id="259" r:id="rId9"/>
    <p:sldId id="262" r:id="rId10"/>
    <p:sldId id="263" r:id="rId11"/>
    <p:sldId id="264" r:id="rId12"/>
    <p:sldId id="266" r:id="rId13"/>
    <p:sldId id="271" r:id="rId14"/>
    <p:sldId id="269" r:id="rId15"/>
    <p:sldId id="270" r:id="rId16"/>
    <p:sldId id="331" r:id="rId17"/>
    <p:sldId id="329" r:id="rId18"/>
    <p:sldId id="330" r:id="rId19"/>
    <p:sldId id="283" r:id="rId20"/>
    <p:sldId id="319" r:id="rId21"/>
    <p:sldId id="320" r:id="rId22"/>
    <p:sldId id="282" r:id="rId23"/>
    <p:sldId id="324" r:id="rId24"/>
    <p:sldId id="323" r:id="rId25"/>
    <p:sldId id="289" r:id="rId26"/>
    <p:sldId id="290" r:id="rId27"/>
    <p:sldId id="303" r:id="rId28"/>
    <p:sldId id="344" r:id="rId29"/>
    <p:sldId id="292" r:id="rId30"/>
    <p:sldId id="345" r:id="rId31"/>
    <p:sldId id="341" r:id="rId32"/>
    <p:sldId id="342" r:id="rId33"/>
    <p:sldId id="334" r:id="rId34"/>
    <p:sldId id="348" r:id="rId35"/>
    <p:sldId id="339" r:id="rId36"/>
    <p:sldId id="343" r:id="rId37"/>
    <p:sldId id="297" r:id="rId38"/>
    <p:sldId id="332" r:id="rId39"/>
    <p:sldId id="336" r:id="rId40"/>
    <p:sldId id="337" r:id="rId41"/>
    <p:sldId id="316" r:id="rId42"/>
    <p:sldId id="286" r:id="rId43"/>
    <p:sldId id="333" r:id="rId44"/>
    <p:sldId id="335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82" autoAdjust="0"/>
  </p:normalViewPr>
  <p:slideViewPr>
    <p:cSldViewPr snapToGrid="0">
      <p:cViewPr varScale="1">
        <p:scale>
          <a:sx n="112" d="100"/>
          <a:sy n="112" d="100"/>
        </p:scale>
        <p:origin x="82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05534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42661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05385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61927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8944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43170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33699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58722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57687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08953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24704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5B6B3-50FA-4E50-A358-87B8A129CDC7}" type="datetimeFigureOut">
              <a:rPr lang="nl-NL" smtClean="0"/>
              <a:t>6-2-2023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F101-B186-4620-8E0B-6663FE2454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90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phet.colorado.edu/sims/html/states-of-matter-basics/latest/states-of-matter-basics_nl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X9pskbKSw0?start=8&amp;feature=oembed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DPczGUovzE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CA2VmDVzEo?feature=oembed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states-of-matter-basics/latest/states-of-matter-basics_nl.html" TargetMode="External"/><Relationship Id="rId2" Type="http://schemas.openxmlformats.org/officeDocument/2006/relationships/hyperlink" Target="https://www.youtube.com/watch?v=eN73haB0pq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-PQk2-Po-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2CD1877-98DC-4B2D-98B2-AAD3234E9556}"/>
              </a:ext>
            </a:extLst>
          </p:cNvPr>
          <p:cNvSpPr txBox="1"/>
          <p:nvPr/>
        </p:nvSpPr>
        <p:spPr>
          <a:xfrm>
            <a:off x="1012054" y="559293"/>
            <a:ext cx="5411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Zuivere stoffen en mengsels</a:t>
            </a:r>
          </a:p>
        </p:txBody>
      </p:sp>
    </p:spTree>
    <p:extLst>
      <p:ext uri="{BB962C8B-B14F-4D97-AF65-F5344CB8AC3E}">
        <p14:creationId xmlns:p14="http://schemas.microsoft.com/office/powerpoint/2010/main" val="311962020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952326" y="1118218"/>
            <a:ext cx="3356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suiker</a:t>
            </a:r>
          </a:p>
        </p:txBody>
      </p:sp>
    </p:spTree>
    <p:extLst>
      <p:ext uri="{BB962C8B-B14F-4D97-AF65-F5344CB8AC3E}">
        <p14:creationId xmlns:p14="http://schemas.microsoft.com/office/powerpoint/2010/main" val="305016040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952326" y="1118218"/>
            <a:ext cx="3356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suiker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940188" y="3133136"/>
            <a:ext cx="4139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zuivere stof</a:t>
            </a:r>
          </a:p>
        </p:txBody>
      </p:sp>
    </p:spTree>
    <p:extLst>
      <p:ext uri="{BB962C8B-B14F-4D97-AF65-F5344CB8AC3E}">
        <p14:creationId xmlns:p14="http://schemas.microsoft.com/office/powerpoint/2010/main" val="41031432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85" y="2900809"/>
            <a:ext cx="1060879" cy="12664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5" y="1703511"/>
            <a:ext cx="3718321" cy="23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8043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85" y="2900809"/>
            <a:ext cx="1060879" cy="12664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5" y="1703511"/>
            <a:ext cx="3718321" cy="23945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958395" y="2599061"/>
            <a:ext cx="33683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+   water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3FC6736-35C7-49AE-828A-33321502CBB8}"/>
              </a:ext>
            </a:extLst>
          </p:cNvPr>
          <p:cNvSpPr txBox="1"/>
          <p:nvPr/>
        </p:nvSpPr>
        <p:spPr>
          <a:xfrm>
            <a:off x="4419666" y="1233627"/>
            <a:ext cx="4191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suiker</a:t>
            </a:r>
          </a:p>
        </p:txBody>
      </p:sp>
    </p:spTree>
    <p:extLst>
      <p:ext uri="{BB962C8B-B14F-4D97-AF65-F5344CB8AC3E}">
        <p14:creationId xmlns:p14="http://schemas.microsoft.com/office/powerpoint/2010/main" val="228555784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85" y="2847892"/>
            <a:ext cx="1018395" cy="127449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3429BDE-05EF-4553-8838-410B2EC321AB}"/>
              </a:ext>
            </a:extLst>
          </p:cNvPr>
          <p:cNvSpPr txBox="1"/>
          <p:nvPr/>
        </p:nvSpPr>
        <p:spPr>
          <a:xfrm>
            <a:off x="4419666" y="1233627"/>
            <a:ext cx="4191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suikerwater</a:t>
            </a:r>
          </a:p>
        </p:txBody>
      </p:sp>
    </p:spTree>
    <p:extLst>
      <p:ext uri="{BB962C8B-B14F-4D97-AF65-F5344CB8AC3E}">
        <p14:creationId xmlns:p14="http://schemas.microsoft.com/office/powerpoint/2010/main" val="179349990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85" y="2847892"/>
            <a:ext cx="1018395" cy="127449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419666" y="1233627"/>
            <a:ext cx="4191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suikerwater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952326" y="3794659"/>
            <a:ext cx="38841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mengsel</a:t>
            </a:r>
          </a:p>
        </p:txBody>
      </p:sp>
    </p:spTree>
    <p:extLst>
      <p:ext uri="{BB962C8B-B14F-4D97-AF65-F5344CB8AC3E}">
        <p14:creationId xmlns:p14="http://schemas.microsoft.com/office/powerpoint/2010/main" val="7817973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31214B4-4759-4EF0-A5B5-C008E2C4A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25" y="2930038"/>
            <a:ext cx="2691761" cy="33686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5B9B76-84A3-DEB4-0526-7F5F9EA10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4" y="3005539"/>
            <a:ext cx="3970319" cy="397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8742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68ABE74-3CF7-425C-8C15-504E41FA93EF}"/>
              </a:ext>
            </a:extLst>
          </p:cNvPr>
          <p:cNvSpPr txBox="1"/>
          <p:nvPr/>
        </p:nvSpPr>
        <p:spPr>
          <a:xfrm>
            <a:off x="1012054" y="559293"/>
            <a:ext cx="523951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Zuivere stof ?       Mengsel?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1214B4-4759-4EF0-A5B5-C008E2C4A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25" y="2930038"/>
            <a:ext cx="2691761" cy="33686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5B9B76-84A3-DEB4-0526-7F5F9EA10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4" y="3005539"/>
            <a:ext cx="3970319" cy="397031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CE2A2B7-3869-221F-71F6-AAB4E9114117}"/>
              </a:ext>
            </a:extLst>
          </p:cNvPr>
          <p:cNvSpPr txBox="1"/>
          <p:nvPr/>
        </p:nvSpPr>
        <p:spPr>
          <a:xfrm>
            <a:off x="1012054" y="559293"/>
            <a:ext cx="5239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Zuivere stof ?       Mengsel?</a:t>
            </a:r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3920577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68ABE74-3CF7-425C-8C15-504E41FA93EF}"/>
              </a:ext>
            </a:extLst>
          </p:cNvPr>
          <p:cNvSpPr txBox="1"/>
          <p:nvPr/>
        </p:nvSpPr>
        <p:spPr>
          <a:xfrm>
            <a:off x="1012054" y="559293"/>
            <a:ext cx="523951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Zuivere stof ?       Mengsel?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1214B4-4759-4EF0-A5B5-C008E2C4A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25" y="2930038"/>
            <a:ext cx="2691761" cy="33686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5B9B76-84A3-DEB4-0526-7F5F9EA10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4" y="3005539"/>
            <a:ext cx="3970319" cy="397031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CE2A2B7-3869-221F-71F6-AAB4E9114117}"/>
              </a:ext>
            </a:extLst>
          </p:cNvPr>
          <p:cNvSpPr txBox="1"/>
          <p:nvPr/>
        </p:nvSpPr>
        <p:spPr>
          <a:xfrm>
            <a:off x="1012054" y="559293"/>
            <a:ext cx="54813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Zuivere stof ?       Mengsel?</a:t>
            </a:r>
          </a:p>
          <a:p>
            <a:endParaRPr lang="nl-NL" sz="3600" dirty="0"/>
          </a:p>
          <a:p>
            <a:r>
              <a:rPr lang="nl-NL" sz="3600" dirty="0">
                <a:solidFill>
                  <a:srgbClr val="FF0000"/>
                </a:solidFill>
              </a:rPr>
              <a:t>Kijk naar de temperatuur</a:t>
            </a:r>
          </a:p>
          <a:p>
            <a:r>
              <a:rPr lang="nl-NL" sz="3600" dirty="0">
                <a:solidFill>
                  <a:srgbClr val="FF0000"/>
                </a:solidFill>
              </a:rPr>
              <a:t>tijdens een faseverandering.</a:t>
            </a:r>
          </a:p>
        </p:txBody>
      </p:sp>
    </p:spTree>
    <p:extLst>
      <p:ext uri="{BB962C8B-B14F-4D97-AF65-F5344CB8AC3E}">
        <p14:creationId xmlns:p14="http://schemas.microsoft.com/office/powerpoint/2010/main" val="164305338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askpastoor.nl/_links/2_plaatjes/smeltpunt2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" y="36000"/>
            <a:ext cx="8879080" cy="68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BF26049-6F27-4D94-A01F-C705668D1FC0}"/>
              </a:ext>
            </a:extLst>
          </p:cNvPr>
          <p:cNvSpPr txBox="1"/>
          <p:nvPr/>
        </p:nvSpPr>
        <p:spPr>
          <a:xfrm>
            <a:off x="4169250" y="718811"/>
            <a:ext cx="38692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Smelten van een zuivere stof</a:t>
            </a:r>
          </a:p>
        </p:txBody>
      </p:sp>
    </p:spTree>
    <p:extLst>
      <p:ext uri="{BB962C8B-B14F-4D97-AF65-F5344CB8AC3E}">
        <p14:creationId xmlns:p14="http://schemas.microsoft.com/office/powerpoint/2010/main" val="32586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593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97B7EFB-CFB3-A30C-0C50-9B0345DA2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" y="35999"/>
            <a:ext cx="8879080" cy="682200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B181474-6476-B2E1-24AA-19E1D3001B17}"/>
              </a:ext>
            </a:extLst>
          </p:cNvPr>
          <p:cNvSpPr txBox="1"/>
          <p:nvPr/>
        </p:nvSpPr>
        <p:spPr>
          <a:xfrm>
            <a:off x="4168800" y="720000"/>
            <a:ext cx="3870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  </a:t>
            </a:r>
            <a:r>
              <a:rPr lang="nl-NL" sz="400" b="1" dirty="0">
                <a:solidFill>
                  <a:srgbClr val="FF0000"/>
                </a:solidFill>
              </a:rPr>
              <a:t>           </a:t>
            </a:r>
            <a:r>
              <a:rPr lang="nl-NL" sz="2400" b="1" dirty="0">
                <a:solidFill>
                  <a:srgbClr val="FF0000"/>
                </a:solidFill>
              </a:rPr>
              <a:t>Koken van een zuivere stof</a:t>
            </a:r>
          </a:p>
        </p:txBody>
      </p:sp>
    </p:spTree>
    <p:extLst>
      <p:ext uri="{BB962C8B-B14F-4D97-AF65-F5344CB8AC3E}">
        <p14:creationId xmlns:p14="http://schemas.microsoft.com/office/powerpoint/2010/main" val="41290942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skpastoor.nl/_links/2_plaatjes/kooktraject.jpg">
            <a:extLst>
              <a:ext uri="{FF2B5EF4-FFF2-40B4-BE49-F238E27FC236}">
                <a16:creationId xmlns:a16="http://schemas.microsoft.com/office/drawing/2014/main" id="{277455FE-04CC-8314-681B-C449406B29D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" y="35998"/>
            <a:ext cx="8879080" cy="682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53F2F5E-5E30-851A-C7D6-05BECD9D6CB5}"/>
              </a:ext>
            </a:extLst>
          </p:cNvPr>
          <p:cNvSpPr txBox="1"/>
          <p:nvPr/>
        </p:nvSpPr>
        <p:spPr>
          <a:xfrm>
            <a:off x="4168800" y="720000"/>
            <a:ext cx="36077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  </a:t>
            </a:r>
            <a:r>
              <a:rPr lang="nl-NL" sz="400" b="1" dirty="0">
                <a:solidFill>
                  <a:srgbClr val="FF0000"/>
                </a:solidFill>
              </a:rPr>
              <a:t>           </a:t>
            </a:r>
            <a:r>
              <a:rPr lang="nl-NL" sz="2400" b="1" dirty="0">
                <a:solidFill>
                  <a:srgbClr val="FF0000"/>
                </a:solidFill>
              </a:rPr>
              <a:t>Koken van een mengsel</a:t>
            </a:r>
          </a:p>
        </p:txBody>
      </p:sp>
      <p:pic>
        <p:nvPicPr>
          <p:cNvPr id="4" name="Picture 2" descr="http://www.naskpastoor.nl/_links/2_plaatjes/kooktraject.jpg">
            <a:extLst>
              <a:ext uri="{FF2B5EF4-FFF2-40B4-BE49-F238E27FC236}">
                <a16:creationId xmlns:a16="http://schemas.microsoft.com/office/drawing/2014/main" id="{94C44081-AB9D-CA61-5BE7-6E1E471B7F4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" y="35999"/>
            <a:ext cx="8879080" cy="682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3B4103C-1D76-EDBF-4A3E-6D306FDC5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4" y="35999"/>
            <a:ext cx="8877600" cy="682199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A80246D-1CAB-F27B-55D1-B77CDB3DC3F8}"/>
              </a:ext>
            </a:extLst>
          </p:cNvPr>
          <p:cNvSpPr txBox="1"/>
          <p:nvPr/>
        </p:nvSpPr>
        <p:spPr>
          <a:xfrm>
            <a:off x="4168800" y="720000"/>
            <a:ext cx="3884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  </a:t>
            </a:r>
            <a:r>
              <a:rPr lang="nl-NL" sz="400" b="1" dirty="0">
                <a:solidFill>
                  <a:srgbClr val="FF0000"/>
                </a:solidFill>
              </a:rPr>
              <a:t>           </a:t>
            </a:r>
            <a:r>
              <a:rPr lang="nl-NL" sz="2400" b="1" dirty="0">
                <a:solidFill>
                  <a:srgbClr val="FF0000"/>
                </a:solidFill>
              </a:rPr>
              <a:t>Stollen van een mengsel</a:t>
            </a:r>
          </a:p>
        </p:txBody>
      </p:sp>
    </p:spTree>
    <p:extLst>
      <p:ext uri="{BB962C8B-B14F-4D97-AF65-F5344CB8AC3E}">
        <p14:creationId xmlns:p14="http://schemas.microsoft.com/office/powerpoint/2010/main" val="103973508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BDAAkGBwgHBgkIBwgKCgkLDRYPDQwMDRsUFRAWIB0iIiAdHx8kKDQsJCYxJx8fLT0tMTU3Ojo6Iys/RD84QzQ5Ojf/2wBDAQoKCg0MDRoPDxo3JR8lNzc3Nzc3Nzc3Nzc3Nzc3Nzc3Nzc3Nzc3Nzc3Nzc3Nzc3Nzc3Nzc3Nzc3Nzc3Nzc3Nzf/wAARCACcAKcDASIAAhEBAxEB/8QAGwAAAwEBAQEBAAAAAAAAAAAAAAMEBQECBgf/xABEEAABAwIACQcKBQMCBwAAAAABAAIDBBEFEhMUITFUk9FBUVJzkrLSFSIzNGFxgZGisQYjMlNjNUKhYnIWJEOCg8Hw/8QAFwEBAQEBAAAAAAAAAAAAAAAAAAECA//EAB0RAQACAwEAAwAAAAAAAAAAAAABEQIhUTESUrH/2gAMAwEAAhEDEQA/AP2Gmp2ztfJI+YuyjxolcAAHEagU7MYulNv38UUHoH9bJ3yqC4BBPmMXSm37+KMxi6U2/fxVIN9S6glzGLpTb9/FT1pwfQRNlrap8MbnYoc+oeBexNtfMD8lpJFTSU9WxrKmGOVrXYwD23ANiL/IlBknCmAWyNjOFWY7mlwGdu1C1+XkuL+8JwqcEkNIwi0h0jYgc7Ni9wuGjTrI5E4YBwSAQ3B9MAb3tGOW1/sPkvMeAMGRuc5tKPOnzgtLnFoksRcNJsNZ0DRck69KBLK7A0j42R4Sa50paIw2rccfGta2nTe4SzhPAIxr4WjGLjY16x2jFuTfTqGKfkrosDYOhcx0NFAxzC0tLWAWIFh8gSF4dgDBDmyNdg2kLZWlkgMQ85pvcHnHnH5oJzhDAgkdGcKR47TYtzw3Gm3Pz6Fx2EMCNIDsKMHml/rbv0huNfXqtpVkmBsGyG8lFA73xjnv99K8jAWCg57hg+nBeSXHJjziQRp+BPzQKE+CjGZBhBpY17mFwq3WDmi5GvWBpSnYQwGzExsKR+e4tbarcbkC55eQaVe7BdC6IxOpITGSTi4gtqA+wA+CUcBYKIaDg+ms0WaMmLDRb7aECjUYJGLfCLfOa14/5s6WnUdeo86php6aeMSQzSvYdTm1DiD/AJXh+BMFyYuPQUxxIxE38saGA3DR7ARqVkEMcEbY4mhjG6mgWAQJzGLpTb9/FGYxdKbfv4qpCCXMYulNv38UZjF0pt+/iqkIIXQiCqpsR8tnPLSHSucCMUnlPsQm1HrNJ1ju45CDlB6B/Wyd8pdXgynq5xLKH441FrrJuD/Qv62TvlUoM2OmbBV01Ox8uTyMriMci5xmm5tbpFWZBnO/eO4rMwsypZXw1VHd00dPLaN8hEbhjR3uBy2vYrXYQ4Bw0gi90C83Zzybx3FGbs55N47inIQJzdnPJvHcUZuznk3juKchAnN2c8m8dxRm7OeTeO4pyECc3Zzybx3FGbs55N47inIQJzdnPJvHcUZuznk3juKchAnN2c8m8dxRm7OeTeO4pyECc3Zzybx3FGbs55N47inIQJzdnPJvHcV4miDIi5rngi1vzHc/vVKTVegd8Pug8VHrNJ1ju45CKj1mk6x3cchAYP8AQv62TvleK6asikhFJTNma4nKEvxcUcnvXvB/oX9bJ3yqUGUJql1ZSvkprSGCa7ccCwxmW/xY/FGC3VcET6eVhmdE91jjAWYTdo+AIHwVUv8AVIOol0/90aXLE6LCkNSJZAx8ZhdGLYpOsOPLcaR8VY4H5ao2U9sIy1Rsp7YT26l1QT5ao2U9sIy1Rsp7YVCEE+WqNlPbCMtUbKe2FQhBPlqjZT2wjLVGynthUIQT5ao2U9sIy1Rsp7YVCEE+WqNlPbCMtUbKe2FQhBPlqjZT2wjLVGynthUIQT5ao2U9sJc8s5jIdT4oNrnHGjSrEmq9A74fdB4qPWaTrHdxyEVPrNJ1ju45CAwf6F/Wyd8pk1RDAWiWVjC79Ic4C/uSqEhsDy4gDKyaT/vK91NJT1RY6eNryy+KTyX1oE5RsuEad8bg5hhlFwb/AN0fBdwpSNrqN0LjIDjNe0xvLDjNIc3SCDa4Hv1JD6Gkz+ljdTxPY2CW2OwO/uYeX2kqnydQ7HTbpvBA2nlbNAyRhuHC6asWjpMFw11Rg5lFTNexonDRTgDFeTy2t+oO/wALQ8nUOxU26bwSfRUhS+TqHYqbdN4I8nUOxU26bwQVIUvk6h2Km3TeCPJ1DsVNum8EFSFL5Oodipt03gjydQ7FTbpvBBUhS+TqHYqbdN4I8nUOxU26bwQVIUvk6h2Km3TeCPJ1DsVNum8EFSFL5Oodipt03gjydQ7FTbpvBBUk1OmFwseT7pfk6h2Km3TeCXPQUbIy9lJTtc0ggiJoIN/cgZUes0nWO7jkIqPWaTrHdxyEGRhqNj8BSmaRjIm1JLzIbDFyhBF8V3Prt8ta32CzQLAaNQ1BfPfiESf8M1WRdivM587HLCPzeQgix+K2as1YxDR5LX5wkvpHsQck/qtP1EvejVayg6uNZSl7YMpkZsYEkAeey2q/JZV3ruhTdp3BArCr5oGR1NPCJXxvaHtL8UZMkBxv7B53ttZXA3Urs9cCHMpiDrGM7gosFmuhizKWennqIB5znEhzmn9JsBq1i/O0q+wNhClvXdCm7TuCL13Qpu07goKkKW9d0KbtO4IvXdCm7TuCCpClvXdCm7TuCL13Qpu07ggqQpb13Qpu07gi9d0KbtO4IKkKW9d0KbtO4Ixq7oU3adwQVIUuNXdCm7TuCL13Qpu07ggqSar0Dvh90u9d0KbtO4Jc5rMmQ9sFri9nO5/cgbU+s0nWO7jkIqPWaTrHdxyEGJ+I7O/DVSwll31BAD3taHfm3tdxAGor6MWN9SloGgwOvyTSEX/3Feqmtp6R8bKiUMdJfFBB02tf7oPMlvKtP1EvejVazXVdO7CFNIJow0wzAFxtqewHX7QVXnlLtMPbCB6za2MUlWyvgpWukfiw1Egs0iIXIJPKGknR/qKrzyl2mHthcdV0rmkZxCfe8JE0Ht1LqxsE1tJSY2Cs4keaSNuLNO8uyjDcDzz+oixB0359a0s8pdoh7YSqD0JGeUu0w9sIzyl2mHthA9CRnlLtMPbCM8pdph7YQPQkZ5S7TD2wjPKXaYe2ED0JGeUu0w9sIzyl2mHthA9CRnlLtMPbCM8pdph7YQPSar0Dvh91zPKXaYe2Euoqqd0JDZ4iTYAB406UHqo9ZpOsd3HIXKj1mk6x3cchB3B/oX9bJ3ymywRTFpliY8t/TjNBt7krB/oX9bJ3yqCbIM+QU0GEaaP8qNggls3QAPOjVOVpP3IO0EqZjH4Upy5rSchLa4/1RqnIx9BvyQLytJ+5B2gjK0n7kHaCZkY+g35IyMfQb8kGfhGOCYQyU9SyOWB+UDWvaBLoIxHGx803B0coB5LKJ/4mwVSiNuFXMoJXWBEwvGHYheQJAMU2DXab8i3cjH0G/JBhj/bb8lb6Im4TwU6DLito8ji42PlG2ta97+7SuDCmCi/EFbR4wvcZRt9ABP8AhwPxCd5Moco6TMqbHc7Hc7ItuXYuLcm2vF0X5tGpepsH0c8T4pqSnkje0tex8YIcCLEEW0gjQmh1s9G4XbLTkexzUZaj/cg7TVBL+GsDSySS+TqeOaQODpYWZN7sbFxrubY3OK3T7F4OBKiBznYOwlNHcudk6oZxHdzgSfOONoAIADgBfUmujTy1J+5B2moy1J+5B2mrNzuspf6jgwFl/SUZygF32b5tg7VYmwNtKUaOnww9tfQYWnENywCne0x3bdpFrHSDe/tCkxMNYREzuabDJKV7g1joXOOoAgpmTj6DfkshmBaiMDI4VqhZpAxw11jYgG9r8o+XvTRgqfHaXYUrCAQSMZoBsb20DVyLNzxv4Yfb9aWTj6DfkjJx9BvyWY7BEzmAHCdYXB5djF9r6tGi2jRq4p1Pg50LoXZ5UPyYIIfISHXvrHx+ytzxJxxrWS7Js6Dfkk1MbBC4hjb6OT2p4OlKqvQu+H3Vc3io9ZpOsd3HIRU+s0nWO7jkIDB/oX9bJ3yvFfDUyvhdTVGSDScYFtw7m/8Avb8veD/Qv62TvlUoMlsVWyspWGpjMghmxiYy6/ns9o1CwVmTrdpg3B8S5J/VKfqJe9Gq0EuTrdpg3B8SMnW7TBuD4lUhBLk63aYNwfEjJ1u0wbg+JVIQS5Ot2mDcHxIydbtMG4PiVSEEuTrdpg3B8SMnW7TBuD4lUhBJkqzaINwfEpZsFzSVbKoVeSma0sBiY4Ag21txsVx0DSQbaVqoSNDDmnw3S1REraeejcWNZJTwEyMJJxi9pf8ApAxdLSTpOhXRPqJheKspnjltCTb6lcopcHQmeWqhYIauVoa6ojAxiG3xQekBc6DzlUe8nWbTBuD4kZOs2mDcHxKbOKuibTQ1UMtXjnEfUwMHm2aTjPbfQCR/bfSdQV0M8Uw/Lka4jWAdI945FKCslWbTBuD4l4nZViM49RCW3FwISL6f9ys0JVT6B/w+6BdR6zSdY7uOQu1HrNJ1ju45CAwf6F/Wyd8rlbXw0TomzCQmV2K3EYTp9p5P/fIu4P8AQv62TvlUWBQZYr4Za2lnblMR0MwFoydT2DkvzFWZ7D/LuX8Et0FXnoe2qAp8YHJ4g1AWtf2k3+CtQTZ7D/LuX8EGugbryo/8L+CpUVfBVykZpVZDzSD5oOkkWPwsfmgZnsP8u5fwRnsP8u5fwVDeW66gmNdABf8AN3L+CBXQkf8AU3L+C7WxTSxgU85hcHXLg0G45tK7RxzMiIqZRI8uJuG2AB5EHnPYf5dy/gjPYf5dy/gnhzCbBzSea68zXLCGSBjuQ2Bt80ChXQEXGVI58i/gjPYf5dy/gl0UNXETnNUJhYAeaBq1n48ytQTZ7D/LuX8ECvgJI/NuNf5L+CoKgp6auZUtdLXY8Qe5xZkwLgjQ34a7oHmtgP7m5fwUlVFg2rnhqKmnL54L5GUwOx47ixxXWuLjRoWouHUgx6uqqIIJMxcJ5cUmOKpjkaCebHDSQPgSu1WGIoqd2Xpqtp0XLKd8gOnkIH3ATp6avdUPfDW4kbrAMMYOLq0j26CPj89EAcytieo9ZpOsPcchcqPWaTrD3HIUBg/0Lutk75VSjzVzC4R1MzWlxdijFsCTc8iMhJtc/wBPhQWIUeQk2uf6fCjISbXP9PhQWIUeQk2uf6fCjISbXP8AT4UFiFHkJNrn+nwoyEm1z/T4UFiFHkJNrn+nwoyEm1z/AE+FBLV/h7BlZO+eenJkf+pzZntvpvyEcq8VH4YwVUy5Sane512n1iQatWp2lW5CTa5/p8KMhJtc/wBPhQOo6aOjpo6eEOEcYs3GcXH5nSU5R5CTa5/p8KMhJtc/0+FBYhR5CTa5/p8KMhJtc/0+FBYhR5CTa5/p8KMhJtc/0+FBYhR5CTa5/p8KMhJtc/0+FB6qPWaTrHdxyFyOnOWY+SeWTEuWh2La9rcgHOhB/9k="/>
          <p:cNvSpPr>
            <a:spLocks noChangeAspect="1" noChangeArrowheads="1"/>
          </p:cNvSpPr>
          <p:nvPr/>
        </p:nvSpPr>
        <p:spPr bwMode="auto">
          <a:xfrm>
            <a:off x="0" y="-474663"/>
            <a:ext cx="1038225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nl-NL" altLang="nl-NL"/>
          </a:p>
        </p:txBody>
      </p:sp>
      <p:pic>
        <p:nvPicPr>
          <p:cNvPr id="2051" name="Picture 4" descr="http://www.thuisexperimenteren.nl/science/stolling/meltin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7013" r="1904" b="8516"/>
          <a:stretch/>
        </p:blipFill>
        <p:spPr bwMode="auto">
          <a:xfrm>
            <a:off x="358923" y="205099"/>
            <a:ext cx="8785077" cy="634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DCCD754-B0A4-40E7-AFFD-81AD73E92381}"/>
              </a:ext>
            </a:extLst>
          </p:cNvPr>
          <p:cNvSpPr txBox="1"/>
          <p:nvPr/>
        </p:nvSpPr>
        <p:spPr>
          <a:xfrm>
            <a:off x="57447" y="966497"/>
            <a:ext cx="461665" cy="170617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nl-NL" b="1" dirty="0"/>
              <a:t>temperatuur (</a:t>
            </a:r>
            <a:r>
              <a:rPr lang="nl-NL" b="1" baseline="30000" dirty="0"/>
              <a:t>0</a:t>
            </a:r>
            <a:r>
              <a:rPr lang="nl-NL" b="1" dirty="0"/>
              <a:t>C)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E393F9C-EBEB-40EF-B81C-FE793FA809FA}"/>
              </a:ext>
            </a:extLst>
          </p:cNvPr>
          <p:cNvSpPr txBox="1"/>
          <p:nvPr/>
        </p:nvSpPr>
        <p:spPr>
          <a:xfrm>
            <a:off x="7058826" y="636995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tijd (sec)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E857F37-6188-41CF-8F69-E4C4015F3DB8}"/>
              </a:ext>
            </a:extLst>
          </p:cNvPr>
          <p:cNvSpPr/>
          <p:nvPr/>
        </p:nvSpPr>
        <p:spPr>
          <a:xfrm>
            <a:off x="5811140" y="4700187"/>
            <a:ext cx="2204815" cy="205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67D0FE1-10DD-4AFF-8C62-0F7CEE313D49}"/>
              </a:ext>
            </a:extLst>
          </p:cNvPr>
          <p:cNvSpPr txBox="1"/>
          <p:nvPr/>
        </p:nvSpPr>
        <p:spPr>
          <a:xfrm>
            <a:off x="0" y="4441950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stolpunt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475615C-1272-CA38-57BF-9F37E1998D3A}"/>
              </a:ext>
            </a:extLst>
          </p:cNvPr>
          <p:cNvSpPr txBox="1"/>
          <p:nvPr/>
        </p:nvSpPr>
        <p:spPr>
          <a:xfrm>
            <a:off x="4085359" y="720000"/>
            <a:ext cx="3996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     Stollen van zuiver kaarsvet</a:t>
            </a:r>
          </a:p>
        </p:txBody>
      </p:sp>
    </p:spTree>
    <p:extLst>
      <p:ext uri="{BB962C8B-B14F-4D97-AF65-F5344CB8AC3E}">
        <p14:creationId xmlns:p14="http://schemas.microsoft.com/office/powerpoint/2010/main" val="347078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D093028-A0E5-D42E-C030-BD9600374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2" y="604006"/>
            <a:ext cx="8649049" cy="537734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56EFDF4-2C56-6EF6-BEE3-F21FA4A1E6F2}"/>
              </a:ext>
            </a:extLst>
          </p:cNvPr>
          <p:cNvSpPr txBox="1"/>
          <p:nvPr/>
        </p:nvSpPr>
        <p:spPr>
          <a:xfrm>
            <a:off x="4110527" y="726392"/>
            <a:ext cx="20329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     Zuivere stof</a:t>
            </a:r>
          </a:p>
        </p:txBody>
      </p:sp>
    </p:spTree>
    <p:extLst>
      <p:ext uri="{BB962C8B-B14F-4D97-AF65-F5344CB8AC3E}">
        <p14:creationId xmlns:p14="http://schemas.microsoft.com/office/powerpoint/2010/main" val="202738825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1CE2AD6-E0E2-7AF3-7A74-C03A584A9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731"/>
            <a:ext cx="9144000" cy="54805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C41FEC9-8BBC-840B-75D0-653AC18965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35" b="85335"/>
          <a:stretch/>
        </p:blipFill>
        <p:spPr>
          <a:xfrm>
            <a:off x="142613" y="604007"/>
            <a:ext cx="1770078" cy="78856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9A5B425-E268-0388-3996-68D1E149F861}"/>
              </a:ext>
            </a:extLst>
          </p:cNvPr>
          <p:cNvSpPr txBox="1"/>
          <p:nvPr/>
        </p:nvSpPr>
        <p:spPr>
          <a:xfrm>
            <a:off x="4110527" y="726392"/>
            <a:ext cx="16193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     Mengsel</a:t>
            </a:r>
          </a:p>
        </p:txBody>
      </p:sp>
    </p:spTree>
    <p:extLst>
      <p:ext uri="{BB962C8B-B14F-4D97-AF65-F5344CB8AC3E}">
        <p14:creationId xmlns:p14="http://schemas.microsoft.com/office/powerpoint/2010/main" val="1506510104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BD6D990-9172-4DD5-BCEF-96C2C9B92CE0}"/>
              </a:ext>
            </a:extLst>
          </p:cNvPr>
          <p:cNvSpPr txBox="1"/>
          <p:nvPr/>
        </p:nvSpPr>
        <p:spPr>
          <a:xfrm>
            <a:off x="449524" y="298035"/>
            <a:ext cx="4122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Faseveranderingen</a:t>
            </a:r>
          </a:p>
        </p:txBody>
      </p:sp>
    </p:spTree>
    <p:extLst>
      <p:ext uri="{BB962C8B-B14F-4D97-AF65-F5344CB8AC3E}">
        <p14:creationId xmlns:p14="http://schemas.microsoft.com/office/powerpoint/2010/main" val="4224809978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BD6D990-9172-4DD5-BCEF-96C2C9B92CE0}"/>
              </a:ext>
            </a:extLst>
          </p:cNvPr>
          <p:cNvSpPr txBox="1"/>
          <p:nvPr/>
        </p:nvSpPr>
        <p:spPr>
          <a:xfrm>
            <a:off x="449524" y="298035"/>
            <a:ext cx="4122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Faseveranderingen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CF1B2E-8EF0-424A-A21F-B55BD0830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0" y="1461388"/>
            <a:ext cx="6392387" cy="49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43106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A885DB77-F10C-45BC-B007-21200964DF58}"/>
              </a:ext>
            </a:extLst>
          </p:cNvPr>
          <p:cNvGrpSpPr/>
          <p:nvPr/>
        </p:nvGrpSpPr>
        <p:grpSpPr>
          <a:xfrm>
            <a:off x="449524" y="298035"/>
            <a:ext cx="7839963" cy="6099559"/>
            <a:chOff x="449524" y="298035"/>
            <a:chExt cx="7839963" cy="6099559"/>
          </a:xfrm>
        </p:grpSpPr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ABD6D990-9172-4DD5-BCEF-96C2C9B92CE0}"/>
                </a:ext>
              </a:extLst>
            </p:cNvPr>
            <p:cNvSpPr txBox="1"/>
            <p:nvPr/>
          </p:nvSpPr>
          <p:spPr>
            <a:xfrm>
              <a:off x="449524" y="298035"/>
              <a:ext cx="41224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4000" dirty="0"/>
                <a:t>Faseveranderingen</a:t>
              </a:r>
            </a:p>
          </p:txBody>
        </p: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99654DA7-ADF1-421D-8626-1192557EEDC2}"/>
                </a:ext>
              </a:extLst>
            </p:cNvPr>
            <p:cNvGrpSpPr/>
            <p:nvPr/>
          </p:nvGrpSpPr>
          <p:grpSpPr>
            <a:xfrm>
              <a:off x="1897099" y="3067940"/>
              <a:ext cx="6392388" cy="3329654"/>
              <a:chOff x="1897099" y="3067940"/>
              <a:chExt cx="6392388" cy="3329654"/>
            </a:xfrm>
          </p:grpSpPr>
          <p:pic>
            <p:nvPicPr>
              <p:cNvPr id="3" name="Afbeelding 2">
                <a:hlinkClick r:id="rId2"/>
                <a:extLst>
                  <a:ext uri="{FF2B5EF4-FFF2-40B4-BE49-F238E27FC236}">
                    <a16:creationId xmlns:a16="http://schemas.microsoft.com/office/drawing/2014/main" id="{02CF1B2E-8EF0-424A-A21F-B55BD08309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182"/>
              <a:stretch/>
            </p:blipFill>
            <p:spPr>
              <a:xfrm>
                <a:off x="1897100" y="3247402"/>
                <a:ext cx="6392387" cy="3150192"/>
              </a:xfrm>
              <a:prstGeom prst="rect">
                <a:avLst/>
              </a:prstGeom>
            </p:spPr>
          </p:pic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3B77C54C-DC7B-4A77-A25A-48E847BF3348}"/>
                  </a:ext>
                </a:extLst>
              </p:cNvPr>
              <p:cNvSpPr/>
              <p:nvPr/>
            </p:nvSpPr>
            <p:spPr>
              <a:xfrm>
                <a:off x="1897099" y="4970263"/>
                <a:ext cx="1615221" cy="10545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67150809-4EF9-4805-9C80-8E2C9C2F0FB6}"/>
                  </a:ext>
                </a:extLst>
              </p:cNvPr>
              <p:cNvSpPr/>
              <p:nvPr/>
            </p:nvSpPr>
            <p:spPr>
              <a:xfrm>
                <a:off x="6439289" y="4970263"/>
                <a:ext cx="1542483" cy="10545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60F63518-B020-4A82-81B3-3DD51E3EC4DC}"/>
                  </a:ext>
                </a:extLst>
              </p:cNvPr>
              <p:cNvSpPr/>
              <p:nvPr/>
            </p:nvSpPr>
            <p:spPr>
              <a:xfrm>
                <a:off x="4349809" y="3067940"/>
                <a:ext cx="803306" cy="2549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BE9868A7-FF5A-46FA-93C6-B07F94FE4517}"/>
                  </a:ext>
                </a:extLst>
              </p:cNvPr>
              <p:cNvSpPr/>
              <p:nvPr/>
            </p:nvSpPr>
            <p:spPr>
              <a:xfrm>
                <a:off x="6991234" y="4769798"/>
                <a:ext cx="803306" cy="2549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9208F24F-AB4F-4D1F-975A-69DD7AC09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09" y="4894060"/>
              <a:ext cx="1153542" cy="1126626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0EAE1109-4507-47FF-896F-E3485187D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587" y="4961453"/>
              <a:ext cx="1126626" cy="1126626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43949087-308E-4BF0-A64A-295699FCE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320" y="2166254"/>
              <a:ext cx="1122179" cy="1122179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A4825429-96CA-4802-93C5-F5B862DA7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62283">
              <a:off x="4807590" y="2133730"/>
              <a:ext cx="1122179" cy="1122179"/>
            </a:xfrm>
            <a:prstGeom prst="rect">
              <a:avLst/>
            </a:prstGeom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299026E-8D4F-4356-A963-21763C723B6D}"/>
                </a:ext>
              </a:extLst>
            </p:cNvPr>
            <p:cNvSpPr/>
            <p:nvPr/>
          </p:nvSpPr>
          <p:spPr>
            <a:xfrm rot="18869801">
              <a:off x="3234580" y="1715468"/>
              <a:ext cx="555477" cy="55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676970A-9152-4422-9872-9F1167A72B20}"/>
                </a:ext>
              </a:extLst>
            </p:cNvPr>
            <p:cNvSpPr/>
            <p:nvPr/>
          </p:nvSpPr>
          <p:spPr>
            <a:xfrm rot="18282239">
              <a:off x="5942083" y="1984629"/>
              <a:ext cx="555477" cy="55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6A761EA-9CF6-4783-85FD-C4669BE153CB}"/>
                </a:ext>
              </a:extLst>
            </p:cNvPr>
            <p:cNvSpPr/>
            <p:nvPr/>
          </p:nvSpPr>
          <p:spPr>
            <a:xfrm>
              <a:off x="4751462" y="1848924"/>
              <a:ext cx="555477" cy="55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623278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51A9BFB-20A9-A529-0E6F-0D8EFD3B6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53"/>
            <a:ext cx="10703448" cy="692930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4573B89-7A81-2666-B73C-D5C8A8F4E5D5}"/>
              </a:ext>
            </a:extLst>
          </p:cNvPr>
          <p:cNvSpPr txBox="1"/>
          <p:nvPr/>
        </p:nvSpPr>
        <p:spPr>
          <a:xfrm>
            <a:off x="3744746" y="662730"/>
            <a:ext cx="14616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smelten </a:t>
            </a:r>
          </a:p>
          <a:p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stollen</a:t>
            </a:r>
          </a:p>
        </p:txBody>
      </p:sp>
    </p:spTree>
    <p:extLst>
      <p:ext uri="{BB962C8B-B14F-4D97-AF65-F5344CB8AC3E}">
        <p14:creationId xmlns:p14="http://schemas.microsoft.com/office/powerpoint/2010/main" val="399066406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E1C4C29-A848-47D4-80A5-4F9F0A839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9" y="1"/>
            <a:ext cx="919436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97250B9-4D5B-9F88-F2B1-AE8BDEEBC203}"/>
              </a:ext>
            </a:extLst>
          </p:cNvPr>
          <p:cNvSpPr txBox="1"/>
          <p:nvPr/>
        </p:nvSpPr>
        <p:spPr>
          <a:xfrm>
            <a:off x="3564787" y="2441196"/>
            <a:ext cx="20726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condenseren                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</a:rPr>
              <a:t>verdampen</a:t>
            </a:r>
          </a:p>
        </p:txBody>
      </p:sp>
    </p:spTree>
    <p:extLst>
      <p:ext uri="{BB962C8B-B14F-4D97-AF65-F5344CB8AC3E}">
        <p14:creationId xmlns:p14="http://schemas.microsoft.com/office/powerpoint/2010/main" val="392294676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D1356CE-0F50-4F6B-8CA4-04F225F8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237571" y="1282082"/>
            <a:ext cx="4272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>
                <a:solidFill>
                  <a:schemeClr val="bg1"/>
                </a:solidFill>
              </a:rPr>
              <a:t>Zuiver</a:t>
            </a:r>
          </a:p>
        </p:txBody>
      </p:sp>
    </p:spTree>
    <p:extLst>
      <p:ext uri="{BB962C8B-B14F-4D97-AF65-F5344CB8AC3E}">
        <p14:creationId xmlns:p14="http://schemas.microsoft.com/office/powerpoint/2010/main" val="34881935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E1C4C29-A848-47D4-80A5-4F9F0A839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9" y="1"/>
            <a:ext cx="919436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6E15BE2-1347-4357-9CE0-218677884B41}"/>
              </a:ext>
            </a:extLst>
          </p:cNvPr>
          <p:cNvSpPr txBox="1"/>
          <p:nvPr/>
        </p:nvSpPr>
        <p:spPr>
          <a:xfrm>
            <a:off x="7144285" y="5492156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water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91A25A9-9AEB-4283-9F18-7CBFB106F54F}"/>
              </a:ext>
            </a:extLst>
          </p:cNvPr>
          <p:cNvSpPr txBox="1"/>
          <p:nvPr/>
        </p:nvSpPr>
        <p:spPr>
          <a:xfrm>
            <a:off x="4913614" y="3560688"/>
            <a:ext cx="138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waterdamp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AC0061-B978-41F5-8D12-A24DE6773D14}"/>
              </a:ext>
            </a:extLst>
          </p:cNvPr>
          <p:cNvSpPr txBox="1"/>
          <p:nvPr/>
        </p:nvSpPr>
        <p:spPr>
          <a:xfrm>
            <a:off x="6295403" y="4526422"/>
            <a:ext cx="138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waterdamp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E854186-974D-4EBD-BC7C-004B47DF6DB6}"/>
              </a:ext>
            </a:extLst>
          </p:cNvPr>
          <p:cNvSpPr txBox="1"/>
          <p:nvPr/>
        </p:nvSpPr>
        <p:spPr>
          <a:xfrm>
            <a:off x="1980018" y="1333144"/>
            <a:ext cx="1687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stoom = water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97250B9-4D5B-9F88-F2B1-AE8BDEEBC203}"/>
              </a:ext>
            </a:extLst>
          </p:cNvPr>
          <p:cNvSpPr txBox="1"/>
          <p:nvPr/>
        </p:nvSpPr>
        <p:spPr>
          <a:xfrm>
            <a:off x="3564786" y="2441196"/>
            <a:ext cx="20977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condenseren                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</a:rPr>
              <a:t>verdampen</a:t>
            </a:r>
          </a:p>
        </p:txBody>
      </p:sp>
    </p:spTree>
    <p:extLst>
      <p:ext uri="{BB962C8B-B14F-4D97-AF65-F5344CB8AC3E}">
        <p14:creationId xmlns:p14="http://schemas.microsoft.com/office/powerpoint/2010/main" val="269007082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BCCEA21-7FEC-EB77-B35D-BAA707020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24"/>
            <a:ext cx="9143999" cy="691672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D3FA91C-1150-EFD1-3C75-278C0B791103}"/>
              </a:ext>
            </a:extLst>
          </p:cNvPr>
          <p:cNvSpPr txBox="1"/>
          <p:nvPr/>
        </p:nvSpPr>
        <p:spPr>
          <a:xfrm>
            <a:off x="2994870" y="1048624"/>
            <a:ext cx="184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Sublimeren</a:t>
            </a:r>
          </a:p>
        </p:txBody>
      </p:sp>
    </p:spTree>
    <p:extLst>
      <p:ext uri="{BB962C8B-B14F-4D97-AF65-F5344CB8AC3E}">
        <p14:creationId xmlns:p14="http://schemas.microsoft.com/office/powerpoint/2010/main" val="375370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BCCEA21-7FEC-EB77-B35D-BAA707020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24"/>
            <a:ext cx="9143999" cy="691672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D3FA91C-1150-EFD1-3C75-278C0B791103}"/>
              </a:ext>
            </a:extLst>
          </p:cNvPr>
          <p:cNvSpPr txBox="1"/>
          <p:nvPr/>
        </p:nvSpPr>
        <p:spPr>
          <a:xfrm>
            <a:off x="2994870" y="1048624"/>
            <a:ext cx="317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Sublimeren van jood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E2630B1-1B89-70DF-9498-FFFA3A4A9051}"/>
              </a:ext>
            </a:extLst>
          </p:cNvPr>
          <p:cNvSpPr txBox="1"/>
          <p:nvPr/>
        </p:nvSpPr>
        <p:spPr>
          <a:xfrm>
            <a:off x="2306972" y="3244334"/>
            <a:ext cx="3716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>
                <a:solidFill>
                  <a:schemeClr val="bg1"/>
                </a:solidFill>
              </a:rPr>
              <a:t>joodkristallen</a:t>
            </a:r>
            <a:r>
              <a:rPr lang="nl-NL" sz="2000" dirty="0">
                <a:solidFill>
                  <a:schemeClr val="bg1"/>
                </a:solidFill>
              </a:rPr>
              <a:t>      </a:t>
            </a:r>
            <a:r>
              <a:rPr lang="nl-NL" sz="1600" dirty="0">
                <a:solidFill>
                  <a:schemeClr val="bg1"/>
                </a:solidFill>
              </a:rPr>
              <a:t>→</a:t>
            </a:r>
            <a:r>
              <a:rPr lang="nl-NL" sz="2000" dirty="0">
                <a:solidFill>
                  <a:schemeClr val="bg1"/>
                </a:solidFill>
              </a:rPr>
              <a:t>         </a:t>
            </a:r>
            <a:r>
              <a:rPr lang="nl-NL" sz="2000" dirty="0" err="1">
                <a:solidFill>
                  <a:schemeClr val="bg1"/>
                </a:solidFill>
              </a:rPr>
              <a:t>jooddamp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97000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AA66CEC-DB52-2615-1C82-1ABE7ED39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47" t="16033" r="15982" b="8997"/>
          <a:stretch/>
        </p:blipFill>
        <p:spPr>
          <a:xfrm>
            <a:off x="-905854" y="-68366"/>
            <a:ext cx="11229174" cy="6926366"/>
          </a:xfrm>
          <a:prstGeom prst="rect">
            <a:avLst/>
          </a:prstGeom>
        </p:spPr>
      </p:pic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C9667E29-64ED-40AE-9920-9F35A056FCFA}"/>
              </a:ext>
            </a:extLst>
          </p:cNvPr>
          <p:cNvSpPr/>
          <p:nvPr/>
        </p:nvSpPr>
        <p:spPr>
          <a:xfrm rot="5400000">
            <a:off x="4685488" y="3042048"/>
            <a:ext cx="529839" cy="483350"/>
          </a:xfrm>
          <a:prstGeom prst="triangle">
            <a:avLst>
              <a:gd name="adj" fmla="val 419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418705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Chemistry experiment 47 - Sublimation of Iodine">
            <a:hlinkClick r:id="" action="ppaction://media"/>
            <a:extLst>
              <a:ext uri="{FF2B5EF4-FFF2-40B4-BE49-F238E27FC236}">
                <a16:creationId xmlns:a16="http://schemas.microsoft.com/office/drawing/2014/main" id="{4DABADB0-7046-304D-39CD-5261C2FD0B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057013" y="-67112"/>
            <a:ext cx="11816822" cy="67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0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1495D86-3660-E1EE-A2B2-72DB8ACEB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7519" cy="828306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CD902D7-5194-4DD9-89BC-AAB6356B5341}"/>
              </a:ext>
            </a:extLst>
          </p:cNvPr>
          <p:cNvSpPr txBox="1"/>
          <p:nvPr/>
        </p:nvSpPr>
        <p:spPr>
          <a:xfrm>
            <a:off x="4379053" y="369115"/>
            <a:ext cx="4924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Sublimeren </a:t>
            </a:r>
            <a:r>
              <a:rPr lang="nl-NL" sz="2800" dirty="0"/>
              <a:t>en rijpen van jood</a:t>
            </a:r>
          </a:p>
        </p:txBody>
      </p:sp>
    </p:spTree>
    <p:extLst>
      <p:ext uri="{BB962C8B-B14F-4D97-AF65-F5344CB8AC3E}">
        <p14:creationId xmlns:p14="http://schemas.microsoft.com/office/powerpoint/2010/main" val="2835284574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1495D86-3660-E1EE-A2B2-72DB8ACEB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7519" cy="828306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CD902D7-5194-4DD9-89BC-AAB6356B5341}"/>
              </a:ext>
            </a:extLst>
          </p:cNvPr>
          <p:cNvSpPr txBox="1"/>
          <p:nvPr/>
        </p:nvSpPr>
        <p:spPr>
          <a:xfrm>
            <a:off x="4194494" y="3194108"/>
            <a:ext cx="30200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rijpen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b="1" dirty="0"/>
              <a:t>  sublimeren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2247A82-4449-83E7-1B2F-10FF827A5CBF}"/>
              </a:ext>
            </a:extLst>
          </p:cNvPr>
          <p:cNvSpPr txBox="1"/>
          <p:nvPr/>
        </p:nvSpPr>
        <p:spPr>
          <a:xfrm>
            <a:off x="2365695" y="2782940"/>
            <a:ext cx="26676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>
                <a:solidFill>
                  <a:schemeClr val="bg1"/>
                </a:solidFill>
              </a:rPr>
              <a:t>joodkristallen</a:t>
            </a:r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jooddamp</a:t>
            </a:r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 err="1">
                <a:solidFill>
                  <a:schemeClr val="bg1"/>
                </a:solidFill>
              </a:rPr>
              <a:t>joodkristallen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3EFF3E0-E137-3A34-B9E4-D1C7ADC7B8E4}"/>
              </a:ext>
            </a:extLst>
          </p:cNvPr>
          <p:cNvSpPr txBox="1"/>
          <p:nvPr/>
        </p:nvSpPr>
        <p:spPr>
          <a:xfrm>
            <a:off x="4379053" y="369115"/>
            <a:ext cx="4924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Sublimeren </a:t>
            </a:r>
            <a:r>
              <a:rPr lang="nl-NL" sz="2800" dirty="0"/>
              <a:t>en rijpen van jood</a:t>
            </a:r>
          </a:p>
        </p:txBody>
      </p:sp>
    </p:spTree>
    <p:extLst>
      <p:ext uri="{BB962C8B-B14F-4D97-AF65-F5344CB8AC3E}">
        <p14:creationId xmlns:p14="http://schemas.microsoft.com/office/powerpoint/2010/main" val="2523649099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B3C9A68-2934-49E9-A5DA-4D8BC2AA4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0" r="13920" b="352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23702AB-098E-4C66-8222-ED05FC1A9A35}"/>
              </a:ext>
            </a:extLst>
          </p:cNvPr>
          <p:cNvSpPr txBox="1"/>
          <p:nvPr/>
        </p:nvSpPr>
        <p:spPr>
          <a:xfrm>
            <a:off x="401652" y="0"/>
            <a:ext cx="8468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IJskristallen ontstaan door </a:t>
            </a:r>
            <a:r>
              <a:rPr lang="nl-NL" sz="2800" dirty="0">
                <a:solidFill>
                  <a:srgbClr val="FF0000"/>
                </a:solidFill>
              </a:rPr>
              <a:t>rijpen</a:t>
            </a:r>
            <a:r>
              <a:rPr lang="nl-NL" sz="2800" dirty="0"/>
              <a:t> in koude vochtige lucht.</a:t>
            </a:r>
          </a:p>
        </p:txBody>
      </p:sp>
    </p:spTree>
    <p:extLst>
      <p:ext uri="{BB962C8B-B14F-4D97-AF65-F5344CB8AC3E}">
        <p14:creationId xmlns:p14="http://schemas.microsoft.com/office/powerpoint/2010/main" val="3189553421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B3C9A68-2934-49E9-A5DA-4D8BC2AA4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0" r="13920" b="352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23702AB-098E-4C66-8222-ED05FC1A9A35}"/>
              </a:ext>
            </a:extLst>
          </p:cNvPr>
          <p:cNvSpPr txBox="1"/>
          <p:nvPr/>
        </p:nvSpPr>
        <p:spPr>
          <a:xfrm>
            <a:off x="401652" y="0"/>
            <a:ext cx="84688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IJskristallen ontstaan door </a:t>
            </a:r>
            <a:r>
              <a:rPr lang="nl-NL" sz="2800" dirty="0">
                <a:solidFill>
                  <a:srgbClr val="FF0000"/>
                </a:solidFill>
              </a:rPr>
              <a:t>rijpen</a:t>
            </a:r>
            <a:r>
              <a:rPr lang="nl-NL" sz="2800" dirty="0"/>
              <a:t> in koude vochtige lucht.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r>
              <a:rPr lang="nl-NL" sz="800" dirty="0"/>
              <a:t> </a:t>
            </a:r>
          </a:p>
          <a:p>
            <a:endParaRPr lang="nl-NL" sz="800" dirty="0"/>
          </a:p>
          <a:p>
            <a:endParaRPr lang="nl-NL" sz="800" dirty="0"/>
          </a:p>
          <a:p>
            <a:endParaRPr lang="nl-NL" sz="200" dirty="0"/>
          </a:p>
          <a:p>
            <a:endParaRPr lang="nl-NL" sz="400" dirty="0"/>
          </a:p>
          <a:p>
            <a:endParaRPr lang="nl-NL" sz="800" dirty="0"/>
          </a:p>
          <a:p>
            <a:r>
              <a:rPr lang="nl-NL" sz="2800" dirty="0">
                <a:solidFill>
                  <a:srgbClr val="FF0000"/>
                </a:solidFill>
              </a:rPr>
              <a:t>waterdamp    </a:t>
            </a:r>
            <a:r>
              <a:rPr lang="nl-NL" sz="2000" dirty="0">
                <a:solidFill>
                  <a:srgbClr val="FF0000"/>
                </a:solidFill>
              </a:rPr>
              <a:t>→</a:t>
            </a:r>
            <a:r>
              <a:rPr lang="nl-NL" sz="2800" dirty="0">
                <a:solidFill>
                  <a:srgbClr val="FF0000"/>
                </a:solidFill>
              </a:rPr>
              <a:t>    ijs</a:t>
            </a:r>
          </a:p>
        </p:txBody>
      </p:sp>
    </p:spTree>
    <p:extLst>
      <p:ext uri="{BB962C8B-B14F-4D97-AF65-F5344CB8AC3E}">
        <p14:creationId xmlns:p14="http://schemas.microsoft.com/office/powerpoint/2010/main" val="1478331917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Timelapse Shows Frost Through a Microscope">
            <a:hlinkClick r:id="" action="ppaction://media"/>
            <a:extLst>
              <a:ext uri="{FF2B5EF4-FFF2-40B4-BE49-F238E27FC236}">
                <a16:creationId xmlns:a16="http://schemas.microsoft.com/office/drawing/2014/main" id="{A2358642-CBC1-0EAF-3930-D9FCA7E0BC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947956" y="-75501"/>
            <a:ext cx="10796631" cy="67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71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A8201E0-5DBC-413E-BCFA-F6A7EA86A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237571" y="1282082"/>
            <a:ext cx="4272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>
                <a:solidFill>
                  <a:schemeClr val="bg1"/>
                </a:solidFill>
              </a:rPr>
              <a:t>Zuiver ?</a:t>
            </a:r>
          </a:p>
        </p:txBody>
      </p:sp>
    </p:spTree>
    <p:extLst>
      <p:ext uri="{BB962C8B-B14F-4D97-AF65-F5344CB8AC3E}">
        <p14:creationId xmlns:p14="http://schemas.microsoft.com/office/powerpoint/2010/main" val="3206286382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87E1FA5-3AE3-BB8E-EDF6-D31916FE7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7" t="5566" r="12522" b="6511"/>
          <a:stretch/>
        </p:blipFill>
        <p:spPr>
          <a:xfrm>
            <a:off x="0" y="0"/>
            <a:ext cx="9227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87524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This Time Lapse Video of Snowflakes Being Formed is Absolutely Beautiful «TwistedSifter">
            <a:hlinkClick r:id="" action="ppaction://media"/>
            <a:extLst>
              <a:ext uri="{FF2B5EF4-FFF2-40B4-BE49-F238E27FC236}">
                <a16:creationId xmlns:a16="http://schemas.microsoft.com/office/drawing/2014/main" id="{A5DECA3D-2359-5A39-2A9D-AF43EF23D0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497027" y="0"/>
            <a:ext cx="12138054" cy="66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05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62A2882-A263-4137-B24A-107F923ABA5C}"/>
              </a:ext>
            </a:extLst>
          </p:cNvPr>
          <p:cNvSpPr/>
          <p:nvPr/>
        </p:nvSpPr>
        <p:spPr>
          <a:xfrm>
            <a:off x="1463457" y="3152001"/>
            <a:ext cx="5289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https://www.youtube.com/watch?v=eN73haB0pqA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5DCD3CC-B414-4EA9-A993-3C80D9154DD3}"/>
              </a:ext>
            </a:extLst>
          </p:cNvPr>
          <p:cNvSpPr/>
          <p:nvPr/>
        </p:nvSpPr>
        <p:spPr>
          <a:xfrm>
            <a:off x="1463457" y="2851266"/>
            <a:ext cx="3572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111111"/>
                </a:solidFill>
              </a:rPr>
              <a:t>Video-les: Smeltpunt en smelttraject</a:t>
            </a:r>
            <a:endParaRPr lang="nl-NL" i="1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8C2796C-C133-4171-B16B-D8F47845DF86}"/>
              </a:ext>
            </a:extLst>
          </p:cNvPr>
          <p:cNvSpPr/>
          <p:nvPr/>
        </p:nvSpPr>
        <p:spPr>
          <a:xfrm>
            <a:off x="1463457" y="14662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https://phet.colorado.edu/sims/html/states-of-matter-basics/latest/states-of-matter-basics_nl.html</a:t>
            </a:r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EEE5783-00A6-4751-9F8D-6D98916AAABC}"/>
              </a:ext>
            </a:extLst>
          </p:cNvPr>
          <p:cNvSpPr txBox="1"/>
          <p:nvPr/>
        </p:nvSpPr>
        <p:spPr>
          <a:xfrm>
            <a:off x="1463457" y="1114256"/>
            <a:ext cx="540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Applet fasen en faseovergangen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D72F667-A3F4-4052-A6F6-C34D232C4FAA}"/>
              </a:ext>
            </a:extLst>
          </p:cNvPr>
          <p:cNvSpPr txBox="1"/>
          <p:nvPr/>
        </p:nvSpPr>
        <p:spPr>
          <a:xfrm>
            <a:off x="1463457" y="4150347"/>
            <a:ext cx="4818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Rijpen ijskristallen</a:t>
            </a:r>
          </a:p>
          <a:p>
            <a:r>
              <a:rPr lang="en-US" i="1" dirty="0">
                <a:hlinkClick r:id="rId4"/>
              </a:rPr>
              <a:t>https://www.youtube.com/watch?v=q-PQk2-Po-g</a:t>
            </a:r>
            <a:endParaRPr lang="en-US" i="1" dirty="0"/>
          </a:p>
          <a:p>
            <a:endParaRPr lang="en-US" i="1" dirty="0"/>
          </a:p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919821581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6F82B6E-2E59-67DD-FF1D-F460E72E7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30" y="608330"/>
            <a:ext cx="6403340" cy="564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5059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655E7DD-8E00-2F7E-9696-89953504F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71220"/>
            <a:ext cx="5943600" cy="51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5026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9" y="857250"/>
            <a:ext cx="1800476" cy="50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9331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9" y="857250"/>
            <a:ext cx="1800476" cy="507277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17" y="1391314"/>
            <a:ext cx="1993581" cy="460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6887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9" y="857250"/>
            <a:ext cx="1800476" cy="507277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17" y="1391314"/>
            <a:ext cx="1993581" cy="460943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237571" y="1282082"/>
            <a:ext cx="4272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Zuiver ?</a:t>
            </a:r>
          </a:p>
        </p:txBody>
      </p:sp>
    </p:spTree>
    <p:extLst>
      <p:ext uri="{BB962C8B-B14F-4D97-AF65-F5344CB8AC3E}">
        <p14:creationId xmlns:p14="http://schemas.microsoft.com/office/powerpoint/2010/main" val="297710765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9" y="857250"/>
            <a:ext cx="1800476" cy="507277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17" y="1391314"/>
            <a:ext cx="1993581" cy="460943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237571" y="1282082"/>
            <a:ext cx="4272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Zuiver !</a:t>
            </a:r>
          </a:p>
        </p:txBody>
      </p:sp>
    </p:spTree>
    <p:extLst>
      <p:ext uri="{BB962C8B-B14F-4D97-AF65-F5344CB8AC3E}">
        <p14:creationId xmlns:p14="http://schemas.microsoft.com/office/powerpoint/2010/main" val="170130376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7384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3429</TotalTime>
  <Words>208</Words>
  <Application>Microsoft Office PowerPoint</Application>
  <PresentationFormat>Diavoorstelling (4:3)</PresentationFormat>
  <Paragraphs>114</Paragraphs>
  <Slides>44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66</cp:revision>
  <dcterms:created xsi:type="dcterms:W3CDTF">2013-09-09T19:10:07Z</dcterms:created>
  <dcterms:modified xsi:type="dcterms:W3CDTF">2023-02-06T12:12:50Z</dcterms:modified>
</cp:coreProperties>
</file>